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65" r:id="rId7"/>
    <p:sldId id="261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8"/>
    <a:srgbClr val="04365E"/>
    <a:srgbClr val="ED8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4694"/>
  </p:normalViewPr>
  <p:slideViewPr>
    <p:cSldViewPr snapToGrid="0" snapToObjects="1">
      <p:cViewPr>
        <p:scale>
          <a:sx n="75" d="100"/>
          <a:sy n="75" d="100"/>
        </p:scale>
        <p:origin x="54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CBBC5-92B8-4400-AC06-EE74DD7E2608}" type="doc">
      <dgm:prSet loTypeId="urn:microsoft.com/office/officeart/2005/8/layout/radial1" loCatId="relationship" qsTypeId="urn:microsoft.com/office/officeart/2005/8/quickstyle/3d7" qsCatId="3D" csTypeId="urn:microsoft.com/office/officeart/2005/8/colors/accent1_2" csCatId="accent1" phldr="1"/>
      <dgm:spPr/>
    </dgm:pt>
    <dgm:pt modelId="{DA8DF722-EBC3-4077-A08A-D67075F3BECB}">
      <dgm:prSet/>
      <dgm:spPr/>
      <dgm:t>
        <a:bodyPr/>
        <a:lstStyle/>
        <a:p>
          <a:pPr marR="0" algn="ctr" rtl="0"/>
          <a:r>
            <a:rPr lang="es-ES" baseline="0">
              <a:solidFill>
                <a:srgbClr val="04365E"/>
              </a:solidFill>
              <a:latin typeface="Calibri"/>
            </a:rPr>
            <a:t>Q+</a:t>
          </a:r>
          <a:endParaRPr lang="es-ES">
            <a:solidFill>
              <a:srgbClr val="04365E"/>
            </a:solidFill>
          </a:endParaRPr>
        </a:p>
      </dgm:t>
    </dgm:pt>
    <dgm:pt modelId="{B4C31550-449E-4CFC-B0BF-215BE12D76A7}" type="parTrans" cxnId="{6E18AF1F-1D13-43A8-9426-863CDB233806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C8D22635-8A37-4B02-9B6E-F50D8FE2789E}" type="sibTrans" cxnId="{6E18AF1F-1D13-43A8-9426-863CDB233806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6003E91B-53E5-4367-A172-EF3C8D75974D}">
      <dgm:prSet/>
      <dgm:spPr/>
      <dgm:t>
        <a:bodyPr/>
        <a:lstStyle/>
        <a:p>
          <a:pPr marR="0" algn="ctr" rtl="0"/>
          <a:r>
            <a:rPr lang="es-ES" baseline="0" dirty="0">
              <a:solidFill>
                <a:srgbClr val="04365E"/>
              </a:solidFill>
              <a:latin typeface="Calibri"/>
            </a:rPr>
            <a:t>Calidad</a:t>
          </a:r>
        </a:p>
        <a:p>
          <a:pPr marR="0" algn="ctr" rtl="0"/>
          <a:r>
            <a:rPr lang="es-ES" baseline="0" dirty="0">
              <a:solidFill>
                <a:srgbClr val="04365E"/>
              </a:solidFill>
              <a:latin typeface="Calibri"/>
            </a:rPr>
            <a:t>ISO 9001</a:t>
          </a:r>
          <a:endParaRPr lang="es-ES" dirty="0">
            <a:solidFill>
              <a:srgbClr val="04365E"/>
            </a:solidFill>
          </a:endParaRPr>
        </a:p>
      </dgm:t>
    </dgm:pt>
    <dgm:pt modelId="{A2431680-9718-4A4F-91EE-BF9D8A1AD48C}" type="parTrans" cxnId="{4C0662FC-C308-4771-AF76-78B4BBFE7BCE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0433483F-92D3-4B39-9459-94E2F3087B8C}" type="sibTrans" cxnId="{4C0662FC-C308-4771-AF76-78B4BBFE7BCE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FACB222A-FF36-44A6-91DA-53309EB61D57}">
      <dgm:prSet custT="1"/>
      <dgm:spPr/>
      <dgm:t>
        <a:bodyPr/>
        <a:lstStyle/>
        <a:p>
          <a:pPr marR="0" algn="ctr" rtl="0"/>
          <a:r>
            <a:rPr lang="es-ES" sz="1400" baseline="0">
              <a:solidFill>
                <a:srgbClr val="04365E"/>
              </a:solidFill>
              <a:latin typeface="Calibri"/>
            </a:rPr>
            <a:t>Medio ambiente</a:t>
          </a:r>
        </a:p>
        <a:p>
          <a:pPr marR="0" algn="ctr" rtl="0"/>
          <a:r>
            <a:rPr lang="es-ES" sz="1400" baseline="0">
              <a:solidFill>
                <a:srgbClr val="04365E"/>
              </a:solidFill>
              <a:latin typeface="Calibri"/>
            </a:rPr>
            <a:t>ISO 14001</a:t>
          </a:r>
        </a:p>
        <a:p>
          <a:pPr marR="0" algn="ctr" rtl="0"/>
          <a:r>
            <a:rPr lang="es-ES" sz="1400" baseline="0">
              <a:solidFill>
                <a:srgbClr val="04365E"/>
              </a:solidFill>
              <a:latin typeface="Calibri"/>
            </a:rPr>
            <a:t>EMAS</a:t>
          </a:r>
          <a:endParaRPr lang="es-ES" sz="1400">
            <a:solidFill>
              <a:srgbClr val="04365E"/>
            </a:solidFill>
          </a:endParaRPr>
        </a:p>
      </dgm:t>
    </dgm:pt>
    <dgm:pt modelId="{C59E6671-90EB-49ED-A33F-822DC9FD8521}" type="parTrans" cxnId="{6A91A37A-98D1-4A03-91A6-70B6261DC91D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3705417D-4432-41EF-956E-D093AF82C89F}" type="sibTrans" cxnId="{6A91A37A-98D1-4A03-91A6-70B6261DC91D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9102F9C4-69E7-4D3B-9A58-B8B96C198B16}">
      <dgm:prSet/>
      <dgm:spPr/>
      <dgm:t>
        <a:bodyPr/>
        <a:lstStyle/>
        <a:p>
          <a:pPr marR="0" algn="ctr" rtl="0"/>
          <a:r>
            <a:rPr lang="es-ES" baseline="0">
              <a:solidFill>
                <a:srgbClr val="04365E"/>
              </a:solidFill>
              <a:latin typeface="Calibri"/>
            </a:rPr>
            <a:t>Seguridad y salud laboral </a:t>
          </a:r>
        </a:p>
        <a:p>
          <a:pPr marR="0" algn="ctr" rtl="0"/>
          <a:r>
            <a:rPr lang="es-ES" baseline="0">
              <a:solidFill>
                <a:srgbClr val="04365E"/>
              </a:solidFill>
              <a:latin typeface="Calibri"/>
            </a:rPr>
            <a:t>ISO 45001</a:t>
          </a:r>
          <a:endParaRPr lang="es-ES" dirty="0">
            <a:solidFill>
              <a:srgbClr val="04365E"/>
            </a:solidFill>
          </a:endParaRPr>
        </a:p>
      </dgm:t>
    </dgm:pt>
    <dgm:pt modelId="{997927F3-0F7D-4AA8-BDFB-E65900F91F6D}" type="parTrans" cxnId="{027A28A1-29C9-4CD4-A661-E19D82B55DB3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79CA70F4-24A6-42F3-BB3F-A6CBD8BB30FA}" type="sibTrans" cxnId="{027A28A1-29C9-4CD4-A661-E19D82B55DB3}">
      <dgm:prSet/>
      <dgm:spPr/>
      <dgm:t>
        <a:bodyPr/>
        <a:lstStyle/>
        <a:p>
          <a:endParaRPr lang="es-ES">
            <a:solidFill>
              <a:srgbClr val="04365E"/>
            </a:solidFill>
          </a:endParaRPr>
        </a:p>
      </dgm:t>
    </dgm:pt>
    <dgm:pt modelId="{4A379600-A0ED-44DC-9721-D97519FB52C0}" type="pres">
      <dgm:prSet presAssocID="{212CBBC5-92B8-4400-AC06-EE74DD7E260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EAA77F-FE59-47B5-84EE-69CFF5D95592}" type="pres">
      <dgm:prSet presAssocID="{DA8DF722-EBC3-4077-A08A-D67075F3BECB}" presName="centerShape" presStyleLbl="node0" presStyleIdx="0" presStyleCnt="1"/>
      <dgm:spPr/>
    </dgm:pt>
    <dgm:pt modelId="{480C8B2C-68F5-46EB-9746-E9D4B3E97B27}" type="pres">
      <dgm:prSet presAssocID="{A2431680-9718-4A4F-91EE-BF9D8A1AD48C}" presName="Name9" presStyleLbl="parChTrans1D2" presStyleIdx="0" presStyleCnt="3"/>
      <dgm:spPr/>
    </dgm:pt>
    <dgm:pt modelId="{39F8D0A2-79DF-4FC1-86A3-E4CC83FD08C2}" type="pres">
      <dgm:prSet presAssocID="{A2431680-9718-4A4F-91EE-BF9D8A1AD48C}" presName="connTx" presStyleLbl="parChTrans1D2" presStyleIdx="0" presStyleCnt="3"/>
      <dgm:spPr/>
    </dgm:pt>
    <dgm:pt modelId="{96229B1B-1570-4EA2-9EA2-06D0E8B30399}" type="pres">
      <dgm:prSet presAssocID="{6003E91B-53E5-4367-A172-EF3C8D75974D}" presName="node" presStyleLbl="node1" presStyleIdx="0" presStyleCnt="3">
        <dgm:presLayoutVars>
          <dgm:bulletEnabled val="1"/>
        </dgm:presLayoutVars>
      </dgm:prSet>
      <dgm:spPr/>
    </dgm:pt>
    <dgm:pt modelId="{DFDE6735-4B15-41D9-85F7-571A6CA46A22}" type="pres">
      <dgm:prSet presAssocID="{C59E6671-90EB-49ED-A33F-822DC9FD8521}" presName="Name9" presStyleLbl="parChTrans1D2" presStyleIdx="1" presStyleCnt="3"/>
      <dgm:spPr/>
    </dgm:pt>
    <dgm:pt modelId="{D7F6D161-0A77-40ED-858D-09985693B829}" type="pres">
      <dgm:prSet presAssocID="{C59E6671-90EB-49ED-A33F-822DC9FD8521}" presName="connTx" presStyleLbl="parChTrans1D2" presStyleIdx="1" presStyleCnt="3"/>
      <dgm:spPr/>
    </dgm:pt>
    <dgm:pt modelId="{9CFD6F02-0208-4A33-8EA8-3DEB0D92C55D}" type="pres">
      <dgm:prSet presAssocID="{FACB222A-FF36-44A6-91DA-53309EB61D57}" presName="node" presStyleLbl="node1" presStyleIdx="1" presStyleCnt="3">
        <dgm:presLayoutVars>
          <dgm:bulletEnabled val="1"/>
        </dgm:presLayoutVars>
      </dgm:prSet>
      <dgm:spPr/>
    </dgm:pt>
    <dgm:pt modelId="{C312C893-1663-4123-95B2-7431002B4B85}" type="pres">
      <dgm:prSet presAssocID="{997927F3-0F7D-4AA8-BDFB-E65900F91F6D}" presName="Name9" presStyleLbl="parChTrans1D2" presStyleIdx="2" presStyleCnt="3"/>
      <dgm:spPr/>
    </dgm:pt>
    <dgm:pt modelId="{B313DA9C-F2AC-44B9-A7C0-F88FB1A024B6}" type="pres">
      <dgm:prSet presAssocID="{997927F3-0F7D-4AA8-BDFB-E65900F91F6D}" presName="connTx" presStyleLbl="parChTrans1D2" presStyleIdx="2" presStyleCnt="3"/>
      <dgm:spPr/>
    </dgm:pt>
    <dgm:pt modelId="{2D988FD5-E8BE-4523-BC7C-050D9E8ABB97}" type="pres">
      <dgm:prSet presAssocID="{9102F9C4-69E7-4D3B-9A58-B8B96C198B16}" presName="node" presStyleLbl="node1" presStyleIdx="2" presStyleCnt="3">
        <dgm:presLayoutVars>
          <dgm:bulletEnabled val="1"/>
        </dgm:presLayoutVars>
      </dgm:prSet>
      <dgm:spPr/>
    </dgm:pt>
  </dgm:ptLst>
  <dgm:cxnLst>
    <dgm:cxn modelId="{F600E30F-D4A8-B348-B29E-37D6CC077E2A}" type="presOf" srcId="{C59E6671-90EB-49ED-A33F-822DC9FD8521}" destId="{D7F6D161-0A77-40ED-858D-09985693B829}" srcOrd="1" destOrd="0" presId="urn:microsoft.com/office/officeart/2005/8/layout/radial1"/>
    <dgm:cxn modelId="{0427A911-A2E0-8940-A8AF-630EC5BE838D}" type="presOf" srcId="{C59E6671-90EB-49ED-A33F-822DC9FD8521}" destId="{DFDE6735-4B15-41D9-85F7-571A6CA46A22}" srcOrd="0" destOrd="0" presId="urn:microsoft.com/office/officeart/2005/8/layout/radial1"/>
    <dgm:cxn modelId="{9DEF221B-9100-B049-9E00-953CABD0ED76}" type="presOf" srcId="{212CBBC5-92B8-4400-AC06-EE74DD7E2608}" destId="{4A379600-A0ED-44DC-9721-D97519FB52C0}" srcOrd="0" destOrd="0" presId="urn:microsoft.com/office/officeart/2005/8/layout/radial1"/>
    <dgm:cxn modelId="{6E18AF1F-1D13-43A8-9426-863CDB233806}" srcId="{212CBBC5-92B8-4400-AC06-EE74DD7E2608}" destId="{DA8DF722-EBC3-4077-A08A-D67075F3BECB}" srcOrd="0" destOrd="0" parTransId="{B4C31550-449E-4CFC-B0BF-215BE12D76A7}" sibTransId="{C8D22635-8A37-4B02-9B6E-F50D8FE2789E}"/>
    <dgm:cxn modelId="{6A91A37A-98D1-4A03-91A6-70B6261DC91D}" srcId="{DA8DF722-EBC3-4077-A08A-D67075F3BECB}" destId="{FACB222A-FF36-44A6-91DA-53309EB61D57}" srcOrd="1" destOrd="0" parTransId="{C59E6671-90EB-49ED-A33F-822DC9FD8521}" sibTransId="{3705417D-4432-41EF-956E-D093AF82C89F}"/>
    <dgm:cxn modelId="{0BAD6889-E93E-BA43-A83B-D3BB721C5A3F}" type="presOf" srcId="{997927F3-0F7D-4AA8-BDFB-E65900F91F6D}" destId="{B313DA9C-F2AC-44B9-A7C0-F88FB1A024B6}" srcOrd="1" destOrd="0" presId="urn:microsoft.com/office/officeart/2005/8/layout/radial1"/>
    <dgm:cxn modelId="{027A28A1-29C9-4CD4-A661-E19D82B55DB3}" srcId="{DA8DF722-EBC3-4077-A08A-D67075F3BECB}" destId="{9102F9C4-69E7-4D3B-9A58-B8B96C198B16}" srcOrd="2" destOrd="0" parTransId="{997927F3-0F7D-4AA8-BDFB-E65900F91F6D}" sibTransId="{79CA70F4-24A6-42F3-BB3F-A6CBD8BB30FA}"/>
    <dgm:cxn modelId="{B348EDB0-5EC8-7341-A3A1-7660C20AD554}" type="presOf" srcId="{A2431680-9718-4A4F-91EE-BF9D8A1AD48C}" destId="{480C8B2C-68F5-46EB-9746-E9D4B3E97B27}" srcOrd="0" destOrd="0" presId="urn:microsoft.com/office/officeart/2005/8/layout/radial1"/>
    <dgm:cxn modelId="{6B380AC1-FB8B-F94E-BB7F-4C249E481A54}" type="presOf" srcId="{FACB222A-FF36-44A6-91DA-53309EB61D57}" destId="{9CFD6F02-0208-4A33-8EA8-3DEB0D92C55D}" srcOrd="0" destOrd="0" presId="urn:microsoft.com/office/officeart/2005/8/layout/radial1"/>
    <dgm:cxn modelId="{0809C4C6-DC94-CE4F-8557-4F617A3A95FE}" type="presOf" srcId="{997927F3-0F7D-4AA8-BDFB-E65900F91F6D}" destId="{C312C893-1663-4123-95B2-7431002B4B85}" srcOrd="0" destOrd="0" presId="urn:microsoft.com/office/officeart/2005/8/layout/radial1"/>
    <dgm:cxn modelId="{229633DE-EC4A-9441-8AC1-7F34607D90E0}" type="presOf" srcId="{9102F9C4-69E7-4D3B-9A58-B8B96C198B16}" destId="{2D988FD5-E8BE-4523-BC7C-050D9E8ABB97}" srcOrd="0" destOrd="0" presId="urn:microsoft.com/office/officeart/2005/8/layout/radial1"/>
    <dgm:cxn modelId="{7C504AE5-35D1-C043-A3F1-181D67B1FB57}" type="presOf" srcId="{6003E91B-53E5-4367-A172-EF3C8D75974D}" destId="{96229B1B-1570-4EA2-9EA2-06D0E8B30399}" srcOrd="0" destOrd="0" presId="urn:microsoft.com/office/officeart/2005/8/layout/radial1"/>
    <dgm:cxn modelId="{5BE258F3-C282-9B4F-8198-EFB0C216E0C0}" type="presOf" srcId="{A2431680-9718-4A4F-91EE-BF9D8A1AD48C}" destId="{39F8D0A2-79DF-4FC1-86A3-E4CC83FD08C2}" srcOrd="1" destOrd="0" presId="urn:microsoft.com/office/officeart/2005/8/layout/radial1"/>
    <dgm:cxn modelId="{A9A321F4-78A8-114F-965F-CF301266394C}" type="presOf" srcId="{DA8DF722-EBC3-4077-A08A-D67075F3BECB}" destId="{74EAA77F-FE59-47B5-84EE-69CFF5D95592}" srcOrd="0" destOrd="0" presId="urn:microsoft.com/office/officeart/2005/8/layout/radial1"/>
    <dgm:cxn modelId="{4C0662FC-C308-4771-AF76-78B4BBFE7BCE}" srcId="{DA8DF722-EBC3-4077-A08A-D67075F3BECB}" destId="{6003E91B-53E5-4367-A172-EF3C8D75974D}" srcOrd="0" destOrd="0" parTransId="{A2431680-9718-4A4F-91EE-BF9D8A1AD48C}" sibTransId="{0433483F-92D3-4B39-9459-94E2F3087B8C}"/>
    <dgm:cxn modelId="{50E796FC-C177-3C41-BC26-7F7AAEBEF555}" type="presParOf" srcId="{4A379600-A0ED-44DC-9721-D97519FB52C0}" destId="{74EAA77F-FE59-47B5-84EE-69CFF5D95592}" srcOrd="0" destOrd="0" presId="urn:microsoft.com/office/officeart/2005/8/layout/radial1"/>
    <dgm:cxn modelId="{49260D45-0536-744A-89A5-F5C4A5BB9855}" type="presParOf" srcId="{4A379600-A0ED-44DC-9721-D97519FB52C0}" destId="{480C8B2C-68F5-46EB-9746-E9D4B3E97B27}" srcOrd="1" destOrd="0" presId="urn:microsoft.com/office/officeart/2005/8/layout/radial1"/>
    <dgm:cxn modelId="{D3F2C2E8-46C5-0941-B405-16D06CC62B0F}" type="presParOf" srcId="{480C8B2C-68F5-46EB-9746-E9D4B3E97B27}" destId="{39F8D0A2-79DF-4FC1-86A3-E4CC83FD08C2}" srcOrd="0" destOrd="0" presId="urn:microsoft.com/office/officeart/2005/8/layout/radial1"/>
    <dgm:cxn modelId="{01B85A92-2F54-FF4A-A2AA-554B2FBEFCD1}" type="presParOf" srcId="{4A379600-A0ED-44DC-9721-D97519FB52C0}" destId="{96229B1B-1570-4EA2-9EA2-06D0E8B30399}" srcOrd="2" destOrd="0" presId="urn:microsoft.com/office/officeart/2005/8/layout/radial1"/>
    <dgm:cxn modelId="{48F7E6D5-4F84-FC45-A614-B2F73FC5A553}" type="presParOf" srcId="{4A379600-A0ED-44DC-9721-D97519FB52C0}" destId="{DFDE6735-4B15-41D9-85F7-571A6CA46A22}" srcOrd="3" destOrd="0" presId="urn:microsoft.com/office/officeart/2005/8/layout/radial1"/>
    <dgm:cxn modelId="{0C3A85AF-87E2-EC49-836F-F44B18FFEEC1}" type="presParOf" srcId="{DFDE6735-4B15-41D9-85F7-571A6CA46A22}" destId="{D7F6D161-0A77-40ED-858D-09985693B829}" srcOrd="0" destOrd="0" presId="urn:microsoft.com/office/officeart/2005/8/layout/radial1"/>
    <dgm:cxn modelId="{253C077B-186C-FF46-8C4A-6B55020E4723}" type="presParOf" srcId="{4A379600-A0ED-44DC-9721-D97519FB52C0}" destId="{9CFD6F02-0208-4A33-8EA8-3DEB0D92C55D}" srcOrd="4" destOrd="0" presId="urn:microsoft.com/office/officeart/2005/8/layout/radial1"/>
    <dgm:cxn modelId="{5128E895-1B90-7B43-8B02-3ADB95EC4B7B}" type="presParOf" srcId="{4A379600-A0ED-44DC-9721-D97519FB52C0}" destId="{C312C893-1663-4123-95B2-7431002B4B85}" srcOrd="5" destOrd="0" presId="urn:microsoft.com/office/officeart/2005/8/layout/radial1"/>
    <dgm:cxn modelId="{2E37C4E8-C104-164A-A9B8-1121A15E20CD}" type="presParOf" srcId="{C312C893-1663-4123-95B2-7431002B4B85}" destId="{B313DA9C-F2AC-44B9-A7C0-F88FB1A024B6}" srcOrd="0" destOrd="0" presId="urn:microsoft.com/office/officeart/2005/8/layout/radial1"/>
    <dgm:cxn modelId="{18FD36B7-386C-7146-8799-99C7BC252A94}" type="presParOf" srcId="{4A379600-A0ED-44DC-9721-D97519FB52C0}" destId="{2D988FD5-E8BE-4523-BC7C-050D9E8ABB9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AA77F-FE59-47B5-84EE-69CFF5D95592}">
      <dsp:nvSpPr>
        <dsp:cNvPr id="0" name=""/>
        <dsp:cNvSpPr/>
      </dsp:nvSpPr>
      <dsp:spPr>
        <a:xfrm>
          <a:off x="4904463" y="1603911"/>
          <a:ext cx="1221022" cy="1221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marR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300" kern="1200" baseline="0">
              <a:solidFill>
                <a:srgbClr val="04365E"/>
              </a:solidFill>
              <a:latin typeface="Calibri"/>
            </a:rPr>
            <a:t>Q+</a:t>
          </a:r>
          <a:endParaRPr lang="es-ES" sz="5300" kern="1200">
            <a:solidFill>
              <a:srgbClr val="04365E"/>
            </a:solidFill>
          </a:endParaRPr>
        </a:p>
      </dsp:txBody>
      <dsp:txXfrm>
        <a:off x="5083278" y="1782726"/>
        <a:ext cx="863392" cy="863392"/>
      </dsp:txXfrm>
    </dsp:sp>
    <dsp:sp modelId="{480C8B2C-68F5-46EB-9746-E9D4B3E97B27}">
      <dsp:nvSpPr>
        <dsp:cNvPr id="0" name=""/>
        <dsp:cNvSpPr/>
      </dsp:nvSpPr>
      <dsp:spPr>
        <a:xfrm rot="16200000">
          <a:off x="5330427" y="1409401"/>
          <a:ext cx="369095" cy="19926"/>
        </a:xfrm>
        <a:custGeom>
          <a:avLst/>
          <a:gdLst/>
          <a:ahLst/>
          <a:cxnLst/>
          <a:rect l="0" t="0" r="0" b="0"/>
          <a:pathLst>
            <a:path>
              <a:moveTo>
                <a:pt x="0" y="9963"/>
              </a:moveTo>
              <a:lnTo>
                <a:pt x="369095" y="996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4365E"/>
            </a:solidFill>
          </a:endParaRPr>
        </a:p>
      </dsp:txBody>
      <dsp:txXfrm>
        <a:off x="5505747" y="1410136"/>
        <a:ext cx="18454" cy="18454"/>
      </dsp:txXfrm>
    </dsp:sp>
    <dsp:sp modelId="{96229B1B-1570-4EA2-9EA2-06D0E8B30399}">
      <dsp:nvSpPr>
        <dsp:cNvPr id="0" name=""/>
        <dsp:cNvSpPr/>
      </dsp:nvSpPr>
      <dsp:spPr>
        <a:xfrm>
          <a:off x="4904463" y="13794"/>
          <a:ext cx="1221022" cy="1221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baseline="0" dirty="0">
              <a:solidFill>
                <a:srgbClr val="04365E"/>
              </a:solidFill>
              <a:latin typeface="Calibri"/>
            </a:rPr>
            <a:t>Calidad</a:t>
          </a:r>
        </a:p>
        <a:p>
          <a:pPr marL="0" marR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baseline="0" dirty="0">
              <a:solidFill>
                <a:srgbClr val="04365E"/>
              </a:solidFill>
              <a:latin typeface="Calibri"/>
            </a:rPr>
            <a:t>ISO 9001</a:t>
          </a:r>
          <a:endParaRPr lang="es-ES" sz="1300" kern="1200" dirty="0">
            <a:solidFill>
              <a:srgbClr val="04365E"/>
            </a:solidFill>
          </a:endParaRPr>
        </a:p>
      </dsp:txBody>
      <dsp:txXfrm>
        <a:off x="5083278" y="192609"/>
        <a:ext cx="863392" cy="863392"/>
      </dsp:txXfrm>
    </dsp:sp>
    <dsp:sp modelId="{DFDE6735-4B15-41D9-85F7-571A6CA46A22}">
      <dsp:nvSpPr>
        <dsp:cNvPr id="0" name=""/>
        <dsp:cNvSpPr/>
      </dsp:nvSpPr>
      <dsp:spPr>
        <a:xfrm rot="1800000">
          <a:off x="6018968" y="2601989"/>
          <a:ext cx="369095" cy="19926"/>
        </a:xfrm>
        <a:custGeom>
          <a:avLst/>
          <a:gdLst/>
          <a:ahLst/>
          <a:cxnLst/>
          <a:rect l="0" t="0" r="0" b="0"/>
          <a:pathLst>
            <a:path>
              <a:moveTo>
                <a:pt x="0" y="9963"/>
              </a:moveTo>
              <a:lnTo>
                <a:pt x="369095" y="996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4365E"/>
            </a:solidFill>
          </a:endParaRPr>
        </a:p>
      </dsp:txBody>
      <dsp:txXfrm>
        <a:off x="6194288" y="2602724"/>
        <a:ext cx="18454" cy="18454"/>
      </dsp:txXfrm>
    </dsp:sp>
    <dsp:sp modelId="{9CFD6F02-0208-4A33-8EA8-3DEB0D92C55D}">
      <dsp:nvSpPr>
        <dsp:cNvPr id="0" name=""/>
        <dsp:cNvSpPr/>
      </dsp:nvSpPr>
      <dsp:spPr>
        <a:xfrm>
          <a:off x="6281545" y="2398970"/>
          <a:ext cx="1221022" cy="1221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baseline="0">
              <a:solidFill>
                <a:srgbClr val="04365E"/>
              </a:solidFill>
              <a:latin typeface="Calibri"/>
            </a:rPr>
            <a:t>Medio ambiente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baseline="0">
              <a:solidFill>
                <a:srgbClr val="04365E"/>
              </a:solidFill>
              <a:latin typeface="Calibri"/>
            </a:rPr>
            <a:t>ISO 14001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baseline="0">
              <a:solidFill>
                <a:srgbClr val="04365E"/>
              </a:solidFill>
              <a:latin typeface="Calibri"/>
            </a:rPr>
            <a:t>EMAS</a:t>
          </a:r>
          <a:endParaRPr lang="es-ES" sz="1400" kern="1200">
            <a:solidFill>
              <a:srgbClr val="04365E"/>
            </a:solidFill>
          </a:endParaRPr>
        </a:p>
      </dsp:txBody>
      <dsp:txXfrm>
        <a:off x="6460360" y="2577785"/>
        <a:ext cx="863392" cy="863392"/>
      </dsp:txXfrm>
    </dsp:sp>
    <dsp:sp modelId="{C312C893-1663-4123-95B2-7431002B4B85}">
      <dsp:nvSpPr>
        <dsp:cNvPr id="0" name=""/>
        <dsp:cNvSpPr/>
      </dsp:nvSpPr>
      <dsp:spPr>
        <a:xfrm rot="9000000">
          <a:off x="4641886" y="2601989"/>
          <a:ext cx="369095" cy="19926"/>
        </a:xfrm>
        <a:custGeom>
          <a:avLst/>
          <a:gdLst/>
          <a:ahLst/>
          <a:cxnLst/>
          <a:rect l="0" t="0" r="0" b="0"/>
          <a:pathLst>
            <a:path>
              <a:moveTo>
                <a:pt x="0" y="9963"/>
              </a:moveTo>
              <a:lnTo>
                <a:pt x="369095" y="996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4365E"/>
            </a:solidFill>
          </a:endParaRPr>
        </a:p>
      </dsp:txBody>
      <dsp:txXfrm rot="10800000">
        <a:off x="4817206" y="2602724"/>
        <a:ext cx="18454" cy="18454"/>
      </dsp:txXfrm>
    </dsp:sp>
    <dsp:sp modelId="{2D988FD5-E8BE-4523-BC7C-050D9E8ABB97}">
      <dsp:nvSpPr>
        <dsp:cNvPr id="0" name=""/>
        <dsp:cNvSpPr/>
      </dsp:nvSpPr>
      <dsp:spPr>
        <a:xfrm>
          <a:off x="3527381" y="2398970"/>
          <a:ext cx="1221022" cy="1221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baseline="0">
              <a:solidFill>
                <a:srgbClr val="04365E"/>
              </a:solidFill>
              <a:latin typeface="Calibri"/>
            </a:rPr>
            <a:t>Seguridad y salud laboral </a:t>
          </a:r>
        </a:p>
        <a:p>
          <a:pPr marL="0" marR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baseline="0">
              <a:solidFill>
                <a:srgbClr val="04365E"/>
              </a:solidFill>
              <a:latin typeface="Calibri"/>
            </a:rPr>
            <a:t>ISO 45001</a:t>
          </a:r>
          <a:endParaRPr lang="es-ES" sz="1300" kern="1200" dirty="0">
            <a:solidFill>
              <a:srgbClr val="04365E"/>
            </a:solidFill>
          </a:endParaRPr>
        </a:p>
      </dsp:txBody>
      <dsp:txXfrm>
        <a:off x="3706196" y="2577785"/>
        <a:ext cx="863392" cy="863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82383-F10A-1048-9AAB-B1A559CE4FF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AD2B-BE9B-2B4A-AF66-96873673226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50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1AD2B-BE9B-2B4A-AF66-968736732263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86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1A1372-6EB8-FCD6-92B4-B199E81BBA24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73176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7285EED-D0C2-9CD8-1B71-0CEF96B9E32B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205690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E87233-8AEA-E111-4FDF-EC0C1D8F4C58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21557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9FD2F00-F424-6395-4E50-C024C0E9BAF9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97565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1338168-9E15-D270-46B8-3A1EA68A0237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346981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0A7FFF2-A21D-8095-0C7E-325549AB4FEE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309461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56A584-003A-0E19-05B8-A5CE7A1442E0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349343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832DD5F-F164-1393-29DD-A15B366F5DB1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182956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5F98E85-ABCB-8166-DD14-82488FD650B8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41459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B038412-CD0A-6BF6-5D0F-FDF62EE85C1E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18512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2EAD4A6-0D2D-3D31-AA5F-4E81E1A1E9E2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390509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2193C79-A8DB-E89E-A665-BE688984C553}"/>
              </a:ext>
            </a:extLst>
          </p:cNvPr>
          <p:cNvSpPr txBox="1"/>
          <p:nvPr userDrawn="1"/>
        </p:nvSpPr>
        <p:spPr>
          <a:xfrm>
            <a:off x="10950159" y="2521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101108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E019540-1104-4B12-9F83-45F586741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84920F23-230A-334D-A961-E16282C7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404" y="2286000"/>
            <a:ext cx="6228950" cy="2994660"/>
          </a:xfrm>
        </p:spPr>
        <p:txBody>
          <a:bodyPr anchor="ctr">
            <a:normAutofit fontScale="90000"/>
          </a:bodyPr>
          <a:lstStyle/>
          <a:p>
            <a:r>
              <a:rPr lang="es-ES" sz="5100" b="1" dirty="0">
                <a:solidFill>
                  <a:srgbClr val="FFFFFF">
                    <a:alpha val="9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POLÍTICA DE CALIDAD, MEDIO AMBIENTE Y SEGURIDAD Y SALUD EN EL TRABAJO</a:t>
            </a:r>
            <a:r>
              <a:rPr lang="es-ES" sz="5100" dirty="0">
                <a:solidFill>
                  <a:srgbClr val="FFFFFF">
                    <a:alpha val="90000"/>
                  </a:srgbClr>
                </a:solidFill>
                <a:effectLst/>
              </a:rPr>
              <a:t> </a:t>
            </a:r>
            <a:br>
              <a:rPr lang="es-ES" sz="5100" dirty="0">
                <a:solidFill>
                  <a:srgbClr val="FFFFFF">
                    <a:alpha val="90000"/>
                  </a:srgbClr>
                </a:solidFill>
              </a:rPr>
            </a:br>
            <a:endParaRPr lang="es-ES" sz="5100" dirty="0">
              <a:solidFill>
                <a:srgbClr val="FFFFFF">
                  <a:alpha val="90000"/>
                </a:srgbClr>
              </a:solidFill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D801AD99-6B47-3F4D-945A-4B9F415D1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087" y="1577340"/>
            <a:ext cx="2824341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s-ES" sz="2400" dirty="0"/>
              <a:t>ISO 9001:2015</a:t>
            </a:r>
          </a:p>
          <a:p>
            <a:r>
              <a:rPr lang="es-ES" sz="2400" dirty="0">
                <a:solidFill>
                  <a:srgbClr val="ED8428"/>
                </a:solidFill>
              </a:rPr>
              <a:t>ISO</a:t>
            </a:r>
            <a:r>
              <a:rPr lang="es-ES" sz="2400" dirty="0"/>
              <a:t> 14001:2015</a:t>
            </a:r>
          </a:p>
          <a:p>
            <a:r>
              <a:rPr lang="es-ES" sz="2400" dirty="0"/>
              <a:t>EMAS III</a:t>
            </a:r>
          </a:p>
          <a:p>
            <a:r>
              <a:rPr lang="es-ES" sz="2400" dirty="0"/>
              <a:t>ISO 45001:2018.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D976D6-8C98-48CC-8C34-0468F3167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3938" y="3383280"/>
            <a:ext cx="2286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80CFD6-E44A-486A-9E73-D8D948F78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88596" y="3383280"/>
            <a:ext cx="3703320" cy="9144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4" name="0 Imagen">
            <a:extLst>
              <a:ext uri="{FF2B5EF4-FFF2-40B4-BE49-F238E27FC236}">
                <a16:creationId xmlns:a16="http://schemas.microsoft.com/office/drawing/2014/main" id="{C2E253DF-17A5-4846-8861-9A6A3CC90B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70" y="489903"/>
            <a:ext cx="1563370" cy="54038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96D20FD-ED18-114B-8091-7E838EA29520}"/>
              </a:ext>
            </a:extLst>
          </p:cNvPr>
          <p:cNvSpPr txBox="1"/>
          <p:nvPr/>
        </p:nvSpPr>
        <p:spPr>
          <a:xfrm>
            <a:off x="11086354" y="6550223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4024228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F7755-CA80-2D4D-8D44-D3D6DF77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95935"/>
            <a:ext cx="11029616" cy="540385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principios</a:t>
            </a:r>
            <a:r>
              <a:rPr lang="es-ES" dirty="0"/>
              <a:t> </a:t>
            </a:r>
          </a:p>
        </p:txBody>
      </p:sp>
      <p:sp>
        <p:nvSpPr>
          <p:cNvPr id="5" name="Anillo 4">
            <a:extLst>
              <a:ext uri="{FF2B5EF4-FFF2-40B4-BE49-F238E27FC236}">
                <a16:creationId xmlns:a16="http://schemas.microsoft.com/office/drawing/2014/main" id="{D1280630-0C91-684F-910E-813603571B07}"/>
              </a:ext>
            </a:extLst>
          </p:cNvPr>
          <p:cNvSpPr/>
          <p:nvPr/>
        </p:nvSpPr>
        <p:spPr>
          <a:xfrm>
            <a:off x="4150876" y="1696428"/>
            <a:ext cx="3890248" cy="3011496"/>
          </a:xfrm>
          <a:prstGeom prst="donut">
            <a:avLst/>
          </a:prstGeom>
          <a:solidFill>
            <a:srgbClr val="04365E"/>
          </a:solidFill>
          <a:ln>
            <a:solidFill>
              <a:srgbClr val="043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CLIENTES</a:t>
            </a:r>
            <a:endParaRPr lang="es-E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Anillo 7">
            <a:extLst>
              <a:ext uri="{FF2B5EF4-FFF2-40B4-BE49-F238E27FC236}">
                <a16:creationId xmlns:a16="http://schemas.microsoft.com/office/drawing/2014/main" id="{89844DD5-25CF-574D-BA80-A7A92DB863E9}"/>
              </a:ext>
            </a:extLst>
          </p:cNvPr>
          <p:cNvSpPr/>
          <p:nvPr/>
        </p:nvSpPr>
        <p:spPr>
          <a:xfrm rot="1427503">
            <a:off x="5739394" y="3676622"/>
            <a:ext cx="3639712" cy="2982540"/>
          </a:xfrm>
          <a:prstGeom prst="donu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" b="1" dirty="0">
                <a:ln w="0"/>
                <a:solidFill>
                  <a:srgbClr val="04365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SOSTENIBILIDAD</a:t>
            </a:r>
            <a:endParaRPr lang="es-ES" b="1" dirty="0">
              <a:solidFill>
                <a:srgbClr val="04365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Anillo 8">
            <a:extLst>
              <a:ext uri="{FF2B5EF4-FFF2-40B4-BE49-F238E27FC236}">
                <a16:creationId xmlns:a16="http://schemas.microsoft.com/office/drawing/2014/main" id="{25A9D6C5-7A9E-EA48-A4C1-F1D694E96CA6}"/>
              </a:ext>
            </a:extLst>
          </p:cNvPr>
          <p:cNvSpPr/>
          <p:nvPr/>
        </p:nvSpPr>
        <p:spPr>
          <a:xfrm rot="19977229">
            <a:off x="2901807" y="3733618"/>
            <a:ext cx="3639712" cy="298254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" b="1" dirty="0">
                <a:ln w="0"/>
                <a:solidFill>
                  <a:srgbClr val="04365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64AE698-AD49-E24C-A6D4-06285589B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547396"/>
              </p:ext>
            </p:extLst>
          </p:nvPr>
        </p:nvGraphicFramePr>
        <p:xfrm>
          <a:off x="581025" y="23415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0 Imagen">
            <a:extLst>
              <a:ext uri="{FF2B5EF4-FFF2-40B4-BE49-F238E27FC236}">
                <a16:creationId xmlns:a16="http://schemas.microsoft.com/office/drawing/2014/main" id="{CB01CBC9-80BD-CB46-A82A-27E83E0ED9D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7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98F06FEB-D14D-75B9-0979-FE5E2FA74EB6}"/>
              </a:ext>
            </a:extLst>
          </p:cNvPr>
          <p:cNvSpPr/>
          <p:nvPr/>
        </p:nvSpPr>
        <p:spPr>
          <a:xfrm>
            <a:off x="4263081" y="580768"/>
            <a:ext cx="7475838" cy="5696464"/>
          </a:xfrm>
          <a:prstGeom prst="rect">
            <a:avLst/>
          </a:prstGeom>
          <a:solidFill>
            <a:srgbClr val="4653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4F3EDF53-7DF8-A303-6224-264D0CC8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s-ES" sz="3200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decálogo</a:t>
            </a:r>
            <a:r>
              <a:rPr lang="es-ES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13F80D8E-A0E5-27FF-414C-D769F8D6D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99582" cy="4711539"/>
          </a:xfrm>
        </p:spPr>
        <p:txBody>
          <a:bodyPr numCol="1">
            <a:norm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Crecimiento permanente y sostenible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“Saber-hacer”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Seguimiento directo de cada proyecto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Reducción/ eliminación de riesgos desde el origen.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Multilateralidad comunicativa.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Cumplimiento normativo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Selección rigurosa de proveedores y subcontratistas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Implicación de todo el personal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Diálogo abierto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s-ES" sz="1700" dirty="0">
                <a:solidFill>
                  <a:srgbClr val="FFFFFF"/>
                </a:solidFill>
              </a:rPr>
              <a:t>Mejora continua</a:t>
            </a:r>
          </a:p>
        </p:txBody>
      </p:sp>
      <p:pic>
        <p:nvPicPr>
          <p:cNvPr id="14" name="0 Imagen" descr="Imagen que contiene cd&#10;&#10;Descripción generada automáticamente">
            <a:extLst>
              <a:ext uri="{FF2B5EF4-FFF2-40B4-BE49-F238E27FC236}">
                <a16:creationId xmlns:a16="http://schemas.microsoft.com/office/drawing/2014/main" id="{4FB2BBFA-4B13-2883-A7BA-71C232C3A7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8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1D5D0-231C-064A-864D-EE78570D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" y="1019908"/>
            <a:ext cx="12107918" cy="5838092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</a:t>
            </a:r>
            <a:r>
              <a:rPr lang="es-ES" sz="1200" b="1" dirty="0">
                <a:solidFill>
                  <a:srgbClr val="04365E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VOPI</a:t>
            </a:r>
            <a:r>
              <a:rPr lang="es-ES" sz="1200" b="1" dirty="0">
                <a:solidFill>
                  <a:srgbClr val="CD670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dedicada a Edificación, rehabilitación, obra industrial y urbanización., nos comprometemos a fomentar un crecimiento permanente y sostenible, basado en nuestro reconocido "saber-hacer" y en la búsqueda de la excelencia en cada uno de nuestros proyectos. Este compromiso se manifiesta a través de la protección del medio ambiente, la garantía de calidad en todos nuestros procesos y la promoción de un ambiente laboral seguro para todos nuestros empleados, colaboradores y partes interesadas a través </a:t>
            </a:r>
            <a:r>
              <a:rPr lang="es-ES" sz="1100" dirty="0">
                <a:solidFill>
                  <a:srgbClr val="0436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implantar un modelo de gestión basado en las Normas ISO 9001:2015, ISO 14001:2015, EMAS III y ISO 45001:2018.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100" dirty="0">
              <a:solidFill>
                <a:srgbClr val="0436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Nuestros principios rectores son: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100" b="0" i="0" dirty="0">
              <a:solidFill>
                <a:srgbClr val="00206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Crecimiento permanente y sostenible: </a:t>
            </a:r>
            <a:r>
              <a:rPr lang="es-ES" sz="1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 esforzamos por innovar y aplicar prácticas sostenibles en la construcción, optimizando el uso de recursos y minimizando el impacto ambiental de nuestras operaciones, todo ello mientras buscamos un crecimiento económico estable y continuado.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“Saber-hacer”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Valoramos y fomentamos el conocimiento técnico y la experiencia </a:t>
            </a:r>
            <a:r>
              <a:rPr lang="es-ES" sz="1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acumulada de nuestro equipo en 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sector de la construcción, considerándolos fundamentales para enfrentar</a:t>
            </a:r>
            <a:r>
              <a:rPr lang="es-ES" sz="1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desafíos únicos de cada proyecto, garantizando soluciones efectivas y eficientes</a:t>
            </a:r>
            <a:r>
              <a:rPr lang="es-ES" sz="1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cumplan con las expectativas de nuestros clientes y partes interesadas.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Seguimiento directo de cada obra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Ejercemos un control y seguimiento detallado en todas las fases de nuestros proyectos de construcción, desde la planificación hasta la entrega final, asegurando así la calidad, el respeto por el medio ambiente y la seguridad en el sitio de construcción.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Reducción/eliminación de riesgos desde el origen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Identificamos y mitigamos proactivamente los riesgos laborales inherentes a la construcción, aplicando tecnología y prácticas de trabajo que priorizan la seguridad y salud de nuestro equipo y minimizan el impacto ambiental a través de medidas preventivas y correctivas eficaces.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Multilateralidad comunicativa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Fomentamos una comunicación efectiva dentro de la organización, facilitando el intercambio de información relevante entre todos los niveles de la organización y con todas las partes interesadas, incluyendo clientes, proveedores y la comunidad, para garantizar la transparencia y el entendimiento mutuo en todos nuestros proyectos.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Cumplimiento normativo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Nos adherimos estrictamente a las leyes y regulaciones aplicables al sector de la construcción, incluyendo las normativas de medio ambiente, calidad y seguridad y salud, comprometiéndonos a superar los estándares cuando sea posible.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Rigor en la selección y control de proveedores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Colaboramos exclusivamente con proveedores y subcontratistas que comparten nuestros valores de calidad, sostenibilidad y seguridad, asegurando así la integridad de nuestra cadena de suministro y estableciendo relaciones basadas en la confianza y el respeto mutuo.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Implicación de todo el personal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Promovemos una cultura de seguridad y salud, calidad y responsabilidad ambiental entre todos nuestros empleados, ofreciendo formación continua y motivándolos a participar activamente en la mejora de nuestros procesos, reconociendo su papel fundamental en el cumplimiento de nuestros objetivos.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Diálogo abierto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Nos comprometemos a mantener un diálogo constructivo con el público y otras partes interesadas, entendiendo sus preocupaciones y expectativas, y trabajando juntos hacia soluciones sostenibles en el sector de la construcción.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1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Mejora continua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s-ES" sz="1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Adoptamos el enfoque PDCA (Planificar, Hacer, Verificar, Actuar) para revisar y perfeccionar constantemente nuestros procesos de construcción, buscando innovaciones que nos permitan construir de manera más eficiente, segura y respetuosa con el ambiente.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100" b="0" i="0" dirty="0">
              <a:solidFill>
                <a:srgbClr val="00206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</a:t>
            </a:r>
            <a:r>
              <a:rPr lang="es-ES" sz="1100" b="1" dirty="0">
                <a:solidFill>
                  <a:srgbClr val="04365E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VOPI</a:t>
            </a:r>
            <a:r>
              <a:rPr lang="es-ES" sz="1100" b="1" dirty="0">
                <a:solidFill>
                  <a:srgbClr val="CD670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</a:t>
            </a:r>
            <a:r>
              <a:rPr lang="es-ES" sz="11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estamos comprometidos con el desarrollo sostenible, la excelencia operativa y la creación de valor a largo plazo para nuestros empleados, clientes y la sociedad en general.</a:t>
            </a:r>
            <a:endParaRPr lang="es-ES" sz="900" b="0" i="0" dirty="0">
              <a:solidFill>
                <a:srgbClr val="00206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0 Imagen" descr="Imagen que contiene cd&#10;&#10;Descripción generada automáticamente">
            <a:extLst>
              <a:ext uri="{FF2B5EF4-FFF2-40B4-BE49-F238E27FC236}">
                <a16:creationId xmlns:a16="http://schemas.microsoft.com/office/drawing/2014/main" id="{CB01CBC9-80BD-CB46-A82A-27E83E0ED9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49BAFE-3CE3-F044-9F28-AA2C12BA84CC}"/>
              </a:ext>
            </a:extLst>
          </p:cNvPr>
          <p:cNvSpPr txBox="1"/>
          <p:nvPr/>
        </p:nvSpPr>
        <p:spPr>
          <a:xfrm>
            <a:off x="4312508" y="50168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AB38278-9D6A-3E4D-9889-0232B361051D}"/>
              </a:ext>
            </a:extLst>
          </p:cNvPr>
          <p:cNvSpPr/>
          <p:nvPr/>
        </p:nvSpPr>
        <p:spPr>
          <a:xfrm>
            <a:off x="4590619" y="695935"/>
            <a:ext cx="2491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 SGI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75062ED-93F2-624B-9290-1F2E05AA9445}"/>
              </a:ext>
            </a:extLst>
          </p:cNvPr>
          <p:cNvSpPr/>
          <p:nvPr/>
        </p:nvSpPr>
        <p:spPr>
          <a:xfrm>
            <a:off x="1504977" y="6496442"/>
            <a:ext cx="10687022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es-ES" sz="1400" b="1" dirty="0">
                <a:solidFill>
                  <a:srgbClr val="002060"/>
                </a:solidFill>
                <a:latin typeface="Calibri Light"/>
                <a:ea typeface="Verdana"/>
                <a:cs typeface="Calibri Light"/>
              </a:rPr>
              <a:t>Jesús Sánchez - Consejero Delegado</a:t>
            </a:r>
            <a:endParaRPr lang="es-ES" sz="1400" b="1" dirty="0"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1510891D-F835-6BC6-7380-065F98D23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639" y="4978743"/>
            <a:ext cx="914479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8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1D5D0-231C-064A-864D-EE78570D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66127"/>
            <a:ext cx="12192000" cy="5838092"/>
          </a:xfrm>
        </p:spPr>
        <p:txBody>
          <a:bodyPr numCol="1">
            <a:normAutofit/>
          </a:bodyPr>
          <a:lstStyle/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Garantizar la Excelencia: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Asegurar la máxima calidad en cada uno de nuestros proyectos de construcción, desde la planificación hasta la entrega, cumpliendo y superando las expectativas de nuestros clientes.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Innovación Continua: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Adoptar las últimas tecnologías y mejores prácticas en el sector de la construcción para ofrecer soluciones innovadoras y eficientes.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Selección y Control de Proveedores: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Elegir minuciosamente a nuestros proveedores y subcontratistas, asegurando que cumplan con nuestros altos estándares de calidad. Realizaremos auditorías y seguimientos regulares para garantizar su compromiso continuo con estos estándares.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Formación del Personal: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Invertir en la formación y desarrollo profesional de nuestro equipo, asegurando que posean el conocimiento y las habilidades necesarias para cumplir con nuestros criterios de calidad.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Mejora Continua: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Asumimos el compromiso de revisar y optimizar constantemente nuestros procesos constructivos, buscando innovaciones que nos permitan aumentar la eficiencia y la efectividad de nuestro trabajo.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Satisfacción del Cliente: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Establecemos canales de comunicación efectivos con nuestros clientes para entender sus necesidades y expectativas, comprometiéndonos a ofrecer soluciones adecuadas y a tiempo.</a:t>
            </a:r>
          </a:p>
          <a:p>
            <a:pPr marL="0" indent="0">
              <a:lnSpc>
                <a:spcPct val="110000"/>
              </a:lnSpc>
              <a:buNone/>
            </a:pPr>
            <a:endParaRPr lang="es-ES" sz="1000" dirty="0">
              <a:solidFill>
                <a:srgbClr val="04365E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0 Imagen" descr="Imagen que contiene cd&#10;&#10;Descripción generada automáticamente">
            <a:extLst>
              <a:ext uri="{FF2B5EF4-FFF2-40B4-BE49-F238E27FC236}">
                <a16:creationId xmlns:a16="http://schemas.microsoft.com/office/drawing/2014/main" id="{CB01CBC9-80BD-CB46-A82A-27E83E0ED9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49BAFE-3CE3-F044-9F28-AA2C12BA84CC}"/>
              </a:ext>
            </a:extLst>
          </p:cNvPr>
          <p:cNvSpPr txBox="1"/>
          <p:nvPr/>
        </p:nvSpPr>
        <p:spPr>
          <a:xfrm>
            <a:off x="4312508" y="50168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AB38278-9D6A-3E4D-9889-0232B361051D}"/>
              </a:ext>
            </a:extLst>
          </p:cNvPr>
          <p:cNvSpPr/>
          <p:nvPr/>
        </p:nvSpPr>
        <p:spPr>
          <a:xfrm>
            <a:off x="3483265" y="695935"/>
            <a:ext cx="5225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COMPROMISOS DE CALIDAD 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75062ED-93F2-624B-9290-1F2E05AA9445}"/>
              </a:ext>
            </a:extLst>
          </p:cNvPr>
          <p:cNvSpPr/>
          <p:nvPr/>
        </p:nvSpPr>
        <p:spPr>
          <a:xfrm>
            <a:off x="1504977" y="6496442"/>
            <a:ext cx="10687022" cy="5616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ES" sz="1400" b="1" dirty="0">
                <a:solidFill>
                  <a:srgbClr val="002060"/>
                </a:solidFill>
                <a:ea typeface="+mn-lt"/>
                <a:cs typeface="+mn-lt"/>
              </a:rPr>
              <a:t>Jesús Sánchez - Consejero Delegado</a:t>
            </a:r>
            <a:endParaRPr lang="es-ES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 algn="r">
              <a:spcBef>
                <a:spcPts val="300"/>
              </a:spcBef>
              <a:spcAft>
                <a:spcPts val="300"/>
              </a:spcAft>
            </a:pPr>
            <a:endParaRPr lang="es-ES" sz="1400" b="1" dirty="0">
              <a:solidFill>
                <a:srgbClr val="002060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Imatge 6" descr="Imatge que conté esbós, Art infantil, dibuixos de línies&#10;&#10;Descripció generada automàticament">
            <a:extLst>
              <a:ext uri="{FF2B5EF4-FFF2-40B4-BE49-F238E27FC236}">
                <a16:creationId xmlns:a16="http://schemas.microsoft.com/office/drawing/2014/main" id="{568A49AB-9958-7BA9-7511-41D0259755F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87023" y="4849723"/>
            <a:ext cx="912567" cy="192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3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1D5D0-231C-064A-864D-EE78570D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71825"/>
            <a:ext cx="12192000" cy="5332394"/>
          </a:xfrm>
        </p:spPr>
        <p:txBody>
          <a:bodyPr numCol="1">
            <a:noAutofit/>
          </a:bodyPr>
          <a:lstStyle/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Protección Ambiental: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Minimizar nuestro impacto ambiental en todas las operaciones de construcción, implementando prácticas que reduzcan el desperdicio y promuevan el reciclaje y reutilización de materiales. Aplicar criterios de economía circular y sostenibilidad. 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Prevención de la Contaminación: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Asumimos la responsabilidad de identificar y gestionar los aspectos ambientales de nuestras actividades para prevenir la contaminación en todas sus formas.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Cumplimiento Ambiental: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 comprometemos a cumplir con todas las leyes y regulaciones ambientales aplicables a nuestros proyectos de construcción, y a trabajar proactivamente para superar los estándares cuando sea posible.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Conservación de Recursos: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Promovemos el uso responsable y eficiente de materiales, agua y energía, buscando continuamente oportunidades para implementar prácticas más verdes en nuestros proyectos.</a:t>
            </a:r>
            <a:endParaRPr lang="es-ES" sz="1200" dirty="0">
              <a:solidFill>
                <a:srgbClr val="0436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Autoconsumo y Energías Renovables: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Promover el uso de energías renovables y sistemas de autoconsumo en nuestros proyectos, contribuyendo a una construcción más sostenible y eficiente energéticamente.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Movilidad Sostenible: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Fomentar el uso de medios de transporte sostenibles entre nuestros empleados y en nuestras operaciones, reduciendo nuestra huella de carbono.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Reducción de Emisiones: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Comprometernos con la reducción de gases de efecto invernadero para alcanzar la neutralidad de carbono en 2050. 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 de las emisiones acústicas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todos nuestros proyectos, aplicando técnicas de construcción y planificación que minimicen estos impactos.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Compra Verde: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Priorizar la adquisición de materiales y productos que sean ecológicos y sostenibles, apoyando las prácticas de producción responsable.</a:t>
            </a:r>
          </a:p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Publicación de Emisiones: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 transparentes acerca de nuestras emisiones de gases de efecto invernadero, comprometiéndonos a su monitoreo, reporte y reducción continuos. Publicación anual de las emisiones CO</a:t>
            </a:r>
            <a:r>
              <a:rPr lang="es-ES" sz="1200" baseline="-25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eq, </a:t>
            </a:r>
            <a:r>
              <a:rPr lang="es-ES" sz="1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NOx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SOx, PM</a:t>
            </a:r>
            <a:r>
              <a:rPr lang="es-ES" sz="1200" baseline="-25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PM</a:t>
            </a:r>
            <a:r>
              <a:rPr lang="es-ES" sz="1200" baseline="-25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2,5</a:t>
            </a:r>
          </a:p>
          <a:p>
            <a:pPr>
              <a:buFont typeface="+mj-lt"/>
              <a:buAutoNum type="arabicPeriod"/>
            </a:pPr>
            <a:endParaRPr lang="es-ES" sz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0 Imagen" descr="Imagen que contiene cd&#10;&#10;Descripción generada automáticamente">
            <a:extLst>
              <a:ext uri="{FF2B5EF4-FFF2-40B4-BE49-F238E27FC236}">
                <a16:creationId xmlns:a16="http://schemas.microsoft.com/office/drawing/2014/main" id="{CB01CBC9-80BD-CB46-A82A-27E83E0ED9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49BAFE-3CE3-F044-9F28-AA2C12BA84CC}"/>
              </a:ext>
            </a:extLst>
          </p:cNvPr>
          <p:cNvSpPr txBox="1"/>
          <p:nvPr/>
        </p:nvSpPr>
        <p:spPr>
          <a:xfrm>
            <a:off x="4312508" y="50168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AB38278-9D6A-3E4D-9889-0232B361051D}"/>
              </a:ext>
            </a:extLst>
          </p:cNvPr>
          <p:cNvSpPr/>
          <p:nvPr/>
        </p:nvSpPr>
        <p:spPr>
          <a:xfrm>
            <a:off x="2675352" y="695935"/>
            <a:ext cx="6841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COMPROMISOS DE MEDIO AMBIENTE 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75062ED-93F2-624B-9290-1F2E05AA9445}"/>
              </a:ext>
            </a:extLst>
          </p:cNvPr>
          <p:cNvSpPr/>
          <p:nvPr/>
        </p:nvSpPr>
        <p:spPr>
          <a:xfrm>
            <a:off x="1504977" y="6496442"/>
            <a:ext cx="10687022" cy="5616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ES" sz="1400" b="1" dirty="0">
                <a:solidFill>
                  <a:srgbClr val="002060"/>
                </a:solidFill>
                <a:ea typeface="+mn-lt"/>
                <a:cs typeface="+mn-lt"/>
              </a:rPr>
              <a:t>Jesús Sánchez - Consejero Delegado</a:t>
            </a:r>
            <a:endParaRPr lang="es-ES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 algn="r">
              <a:spcBef>
                <a:spcPts val="300"/>
              </a:spcBef>
              <a:spcAft>
                <a:spcPts val="300"/>
              </a:spcAft>
            </a:pPr>
            <a:endParaRPr lang="es-ES" sz="1400" b="1" dirty="0">
              <a:solidFill>
                <a:srgbClr val="002060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8766365B-9A91-DAE2-A17D-A84D97C36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7360" y="4569939"/>
            <a:ext cx="914479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2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1D5D0-231C-064A-864D-EE78570D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66127"/>
            <a:ext cx="12192000" cy="5838092"/>
          </a:xfrm>
        </p:spPr>
        <p:txBody>
          <a:bodyPr numCol="1">
            <a:normAutofit/>
          </a:bodyPr>
          <a:lstStyle/>
          <a:p>
            <a:pPr>
              <a:buFont typeface="+mj-lt"/>
              <a:buAutoNum type="arabicPeriod"/>
            </a:pP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Cultura de Seguridad: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Fomentar una cultura organizacional donde la seguridad y salud en el trabajo sea una responsabilidad compartida y prioritaria.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Formación y Sensibilización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Proporcionar formación continua a nuestro personal sobre prácticas seguras de trabajo, uso adecuado de equipos de protección individual (EPI) y equipos de protección colectiva (</a:t>
            </a:r>
            <a:r>
              <a:rPr lang="es-ES" sz="1200" b="0" i="0" dirty="0" err="1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EPC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y fomentar una actitud proactiva hacia la seguridad laboral.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Prevención de Riesgos Laborales: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Realizar evaluaciones de riesgos sistemáticas para identificar, evaluar y controlar los peligros asociados a nuestras operaciones, implementando medidas preventivas y correctivas para eliminar o minimizar esos riesgos.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Equipos de Protección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Asegurar la disponibilidad y uso correcto de equipos de protección individual y colectiva adecuados para cada tarea específica, garantizando así la seguridad de nuestros trabajadores frente a los riesgos inherentes de nuestras actividades.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Gestión de la Emergencia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Desarrollar, implementar y mantener actualizados planes de emergencia y evacuación para todas nuestras obras y lugares de trabajo, preparando a nuestro personal para actuar de manera efectiva y segura en caso de emergencia.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Máquinas Seguras y Homologadas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Utilizar exclusivamente maquinaria, equipos y herramientas que cumplan con las normativas de seguridad aplicables, garantizando su mantenimiento preventivo y correctivo para asegurar su funcionamiento seguro.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Análisis de Incidentes y Accidentes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Comprometernos con la investigación de todos los incidentes y accidentes ocurridos, con el objetivo de entender sus causas fundamentales y aplicar las lecciones aprendidas para evitar su repetición.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Monitoreo y Evaluación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Conducir inspecciones y auditorías de seguridad regularmente para verificar el cumplimiento de las prácticas de seguridad y salud, identificando oportunidades de mejora continua en nuestros procedimientos de seguridad.</a:t>
            </a:r>
          </a:p>
          <a:p>
            <a:pPr algn="l">
              <a:buFont typeface="+mj-lt"/>
              <a:buAutoNum type="arabicPeriod"/>
            </a:pPr>
            <a:r>
              <a:rPr lang="es-ES" sz="12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Participación</a:t>
            </a:r>
            <a:r>
              <a:rPr lang="es-E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Incentivar y facilitar la participación activa de todos los trabajadores en la identificación de riesgos, sugerencias de mejora y la implementación de prácticas seguras, estableciendo un entorno de trabajo colaborativo y seguro.</a:t>
            </a:r>
          </a:p>
        </p:txBody>
      </p:sp>
      <p:pic>
        <p:nvPicPr>
          <p:cNvPr id="6" name="0 Imagen" descr="Imagen que contiene cd&#10;&#10;Descripción generada automáticamente">
            <a:extLst>
              <a:ext uri="{FF2B5EF4-FFF2-40B4-BE49-F238E27FC236}">
                <a16:creationId xmlns:a16="http://schemas.microsoft.com/office/drawing/2014/main" id="{CB01CBC9-80BD-CB46-A82A-27E83E0ED9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" y="695935"/>
            <a:ext cx="1563370" cy="54038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AB38278-9D6A-3E4D-9889-0232B361051D}"/>
              </a:ext>
            </a:extLst>
          </p:cNvPr>
          <p:cNvSpPr/>
          <p:nvPr/>
        </p:nvSpPr>
        <p:spPr>
          <a:xfrm>
            <a:off x="2216373" y="687782"/>
            <a:ext cx="9774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srgbClr val="ED84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COMPROMISOS DE SEGURIDAD Y SALUD EN EL TRABAJO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75062ED-93F2-624B-9290-1F2E05AA9445}"/>
              </a:ext>
            </a:extLst>
          </p:cNvPr>
          <p:cNvSpPr/>
          <p:nvPr/>
        </p:nvSpPr>
        <p:spPr>
          <a:xfrm>
            <a:off x="1504977" y="6496442"/>
            <a:ext cx="10687022" cy="5616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ES" sz="1400" b="1" dirty="0">
                <a:solidFill>
                  <a:srgbClr val="002060"/>
                </a:solidFill>
                <a:ea typeface="+mn-lt"/>
                <a:cs typeface="+mn-lt"/>
              </a:rPr>
              <a:t>Jesús Sánchez - Consejero Delegado</a:t>
            </a:r>
            <a:endParaRPr lang="es-ES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 algn="r">
              <a:spcBef>
                <a:spcPts val="300"/>
              </a:spcBef>
              <a:spcAft>
                <a:spcPts val="300"/>
              </a:spcAft>
            </a:pPr>
            <a:endParaRPr lang="es-ES" sz="1400" b="1" dirty="0">
              <a:solidFill>
                <a:srgbClr val="002060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D72607AE-2983-9349-FF08-01221E2AE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6493" y="4768712"/>
            <a:ext cx="914479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776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DFF304C986364EB9C614D89D019A4C" ma:contentTypeVersion="17" ma:contentTypeDescription="Crea un document nou" ma:contentTypeScope="" ma:versionID="5e15bf9d1653e14475f501f9cae8bc5a">
  <xsd:schema xmlns:xsd="http://www.w3.org/2001/XMLSchema" xmlns:xs="http://www.w3.org/2001/XMLSchema" xmlns:p="http://schemas.microsoft.com/office/2006/metadata/properties" xmlns:ns2="6c1bc041-7717-4bfb-8300-3aa0c442acb3" xmlns:ns3="2eb04440-c325-4737-83e0-4f157acd8c24" targetNamespace="http://schemas.microsoft.com/office/2006/metadata/properties" ma:root="true" ma:fieldsID="df773e7d6e6b53e717b18b109be3ef43" ns2:_="" ns3:_="">
    <xsd:import namespace="6c1bc041-7717-4bfb-8300-3aa0c442acb3"/>
    <xsd:import namespace="2eb04440-c325-4737-83e0-4f157acd8c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Consulto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bc041-7717-4bfb-8300-3aa0c442a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es de la imatge" ma:readOnly="false" ma:fieldId="{5cf76f15-5ced-4ddc-b409-7134ff3c332f}" ma:taxonomyMulti="true" ma:sspId="232cda16-c1f5-46ea-83aa-0d24539954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Consultor" ma:index="19" nillable="true" ma:displayName="Consultor" ma:format="Dropdown" ma:list="UserInfo" ma:SharePointGroup="0" ma:internalName="Consultor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04440-c325-4737-83e0-4f157acd8c2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43e8be3-1996-46fc-878a-db0d4561f795}" ma:internalName="TaxCatchAll" ma:showField="CatchAllData" ma:web="2eb04440-c325-4737-83e0-4f157acd8c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b04440-c325-4737-83e0-4f157acd8c24" xsi:nil="true"/>
    <Consultor xmlns="6c1bc041-7717-4bfb-8300-3aa0c442acb3">
      <UserInfo>
        <DisplayName/>
        <AccountId xsi:nil="true"/>
        <AccountType/>
      </UserInfo>
    </Consultor>
    <lcf76f155ced4ddcb4097134ff3c332f xmlns="6c1bc041-7717-4bfb-8300-3aa0c442acb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673DF2-C550-4891-A647-0621732F9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1bc041-7717-4bfb-8300-3aa0c442acb3"/>
    <ds:schemaRef ds:uri="2eb04440-c325-4737-83e0-4f157acd8c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D8F397-C944-454B-9C1A-7B96637E8B69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2eb04440-c325-4737-83e0-4f157acd8c24"/>
    <ds:schemaRef ds:uri="http://www.w3.org/XML/1998/namespace"/>
    <ds:schemaRef ds:uri="http://schemas.microsoft.com/office/2006/metadata/properties"/>
    <ds:schemaRef ds:uri="6c1bc041-7717-4bfb-8300-3aa0c442acb3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D87E14-745A-4171-953D-CE79D25871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1523</Words>
  <Application>Microsoft Office PowerPoint</Application>
  <PresentationFormat>Pantalla panoràmica</PresentationFormat>
  <Paragraphs>79</Paragraphs>
  <Slides>7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15" baseType="lpstr">
      <vt:lpstr>Aptos</vt:lpstr>
      <vt:lpstr>Arial Nova Light</vt:lpstr>
      <vt:lpstr>Calibri</vt:lpstr>
      <vt:lpstr>Calibri Light</vt:lpstr>
      <vt:lpstr>Open Sans</vt:lpstr>
      <vt:lpstr>Verdana</vt:lpstr>
      <vt:lpstr>Wingdings 2</vt:lpstr>
      <vt:lpstr>DividendVTI</vt:lpstr>
      <vt:lpstr>POLÍTICA DE CALIDAD, MEDIO AMBIENTE Y SEGURIDAD Y SALUD EN EL TRABAJO  </vt:lpstr>
      <vt:lpstr>principios </vt:lpstr>
      <vt:lpstr>decálogo </vt:lpstr>
      <vt:lpstr>Presentació del PowerPoint</vt:lpstr>
      <vt:lpstr>Presentació del PowerPoint</vt:lpstr>
      <vt:lpstr>Presentació del PowerPoint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DE CALIDAD, MEDIO AMBIENTE Y SEGURIDAD Y SALUD EN EL TRABAJO</dc:title>
  <dc:creator>Jordi Casal</dc:creator>
  <cp:lastModifiedBy>Rosa Rosa</cp:lastModifiedBy>
  <cp:revision>16</cp:revision>
  <dcterms:created xsi:type="dcterms:W3CDTF">2019-12-03T17:54:42Z</dcterms:created>
  <dcterms:modified xsi:type="dcterms:W3CDTF">2024-03-25T10:07:32Z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0x01010041DFF304C986364EB9C614D89D019A4C</vt:lpwstr>
  </property>
  <property fmtid="{D5CDD505-2E9C-101B-9397-08002B2CF9AE}" pid="3" name="MediaServiceImageTags">
    <vt:lpwstr/>
  </property>
</Properties>
</file>